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media/image1.jpeg" ContentType="image/jpeg"/>
  <Override PartName="/ppt/media/image3.png" ContentType="image/png"/>
  <Override PartName="/ppt/media/image2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707B146-04D7-4666-ABD8-B87F08FE97B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C464390-F241-48FA-8233-6628D07DA24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86CD304-51B8-43AA-BB5D-0A60C294905A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3645A63-26DF-48A7-A960-ADAD3720DA20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EAD5EFD8-E420-4A2F-A302-D16135D6A22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1B9E21A-E7A3-41A3-AD7A-26738EECCD5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436ED3F-21EB-46DA-A912-40122DD97D2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298C3F20-BC7A-4CED-88FD-B0A91DDEB44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5A1EE3A2-A079-4B03-A6BF-24F5306FE89B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5A2978D1-54A2-4E23-B7FF-89FFB59BB06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F47767D-ABB3-4F1C-9959-1DC17650EDA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C7C0D40-EBF6-4B35-A7BA-D456D03F8E7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44FBCF81-0AFE-4293-A51E-4F9EA22B1DC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747BCB86-4864-4DEC-A793-68A217631DA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03A8A156-0779-4EDF-9895-A9FEA97198F7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BD1EF735-B478-4733-B88B-FFE9C0F0FF10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7F6B7D4-5761-4C38-917B-51E682C66474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1731C21-B249-4084-A940-4F1C1DF2B27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81AD1BD-9032-449B-8553-8573E290F1D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823A0F9-DE53-4369-9341-40030BB6ED2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1CDEF55-7264-4AB3-A0AB-A2ED180A7212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DB13576-CA13-4E82-8456-EA1273FA9B7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FF84727-B50C-4D89-8ACD-39F30A7A6A2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1508B1E-A59F-423F-AD44-80C55991EDC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rgbClr val="8b8b8b"/>
                </a:solidFill>
                <a:latin typeface="Calibri"/>
              </a:rPr>
              <a:t>&lt;дата/час&gt;</a:t>
            </a:r>
            <a:endParaRPr b="0" lang="uk-UA" sz="12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b="0" lang="uk-UA" sz="1400" spc="-1" strike="noStrike"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uk-UA" sz="1400" spc="-1" strike="noStrike">
                <a:latin typeface="Times New Roman"/>
              </a:rPr>
              <a:t>&lt;нижній колонтитул&gt;</a:t>
            </a:r>
            <a:endParaRPr b="0" lang="uk-UA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0BDF802-F6F6-42F4-B83C-22BE1BED12C7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uk-UA" sz="12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Для редагування структури клацніть мишею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Другий рівень структури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Третій рівень структури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Четвертий рівень структури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П'ятий рівень структури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Шостий рівень структури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Сьомий рівень структури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Образец текста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8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Второй уровень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6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Третий уровень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rgbClr val="8b8b8b"/>
                </a:solidFill>
                <a:latin typeface="Calibri"/>
              </a:rPr>
              <a:t>&lt;дата/час&gt;</a:t>
            </a:r>
            <a:endParaRPr b="0" lang="uk-UA" sz="12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b="0" lang="uk-UA" sz="1400" spc="-1" strike="noStrike"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uk-UA" sz="1400" spc="-1" strike="noStrike">
                <a:latin typeface="Times New Roman"/>
              </a:rPr>
              <a:t>&lt;нижній колонтитул&gt;</a:t>
            </a:r>
            <a:endParaRPr b="0" lang="uk-UA" sz="1400" spc="-1" strike="noStrike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E9F4A3F-E9CF-42B4-B11D-E3CEB5089077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uk-UA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2" descr=""/>
          <p:cNvPicPr/>
          <p:nvPr/>
        </p:nvPicPr>
        <p:blipFill>
          <a:blip r:embed="rId1"/>
          <a:stretch/>
        </p:blipFill>
        <p:spPr>
          <a:xfrm>
            <a:off x="251640" y="2061000"/>
            <a:ext cx="2597040" cy="2592000"/>
          </a:xfrm>
          <a:prstGeom prst="rect">
            <a:avLst/>
          </a:prstGeom>
          <a:ln w="0">
            <a:noFill/>
          </a:ln>
        </p:spPr>
      </p:pic>
      <p:sp>
        <p:nvSpPr>
          <p:cNvPr id="83" name="Прямоугольник 3"/>
          <p:cNvSpPr/>
          <p:nvPr/>
        </p:nvSpPr>
        <p:spPr>
          <a:xfrm>
            <a:off x="2771640" y="3650760"/>
            <a:ext cx="653400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ffffff"/>
                </a:solidFill>
                <a:latin typeface="Calibri"/>
              </a:rPr>
              <a:t>(Дисципліна за вільним вибором студента, </a:t>
            </a:r>
            <a:br>
              <a:rPr sz="2400"/>
            </a:br>
            <a:r>
              <a:rPr b="1" lang="ru-RU" sz="2400" spc="-1" strike="noStrike">
                <a:solidFill>
                  <a:srgbClr val="ffffff"/>
                </a:solidFill>
                <a:latin typeface="Calibri"/>
              </a:rPr>
              <a:t>рівень вищої освіти  “магістр”)</a:t>
            </a:r>
            <a:endParaRPr b="0" lang="uk-UA" sz="2400" spc="-1" strike="noStrike">
              <a:latin typeface="Arial"/>
            </a:endParaRPr>
          </a:p>
        </p:txBody>
      </p:sp>
      <p:sp>
        <p:nvSpPr>
          <p:cNvPr id="84" name="Прямоугольник 4"/>
          <p:cNvSpPr/>
          <p:nvPr/>
        </p:nvSpPr>
        <p:spPr>
          <a:xfrm>
            <a:off x="1303560" y="1039680"/>
            <a:ext cx="7279560" cy="173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  <a:scene3d>
              <a:camera prst="orthographicFront">
                <a:rot lat="0" lon="0" rev="0"/>
              </a:camera>
              <a:lightRig dir="t" rig="contrasting">
                <a:rot lat="0" lon="0" rev="4500000"/>
              </a:lightRig>
            </a:scene3d>
            <a:sp3d contourW="6350" prstMaterial="metal">
              <a:bevelT prst="relaxedInset" w="127000" h="31750"/>
              <a:contourClr>
                <a:schemeClr val="accent1"/>
              </a:contourClr>
            </a:sp3d>
          </a:bodyPr>
          <a:p>
            <a:pPr algn="ctr">
              <a:lnSpc>
                <a:spcPct val="100000"/>
              </a:lnSpc>
            </a:pPr>
            <a:r>
              <a:rPr b="1" lang="ru-RU" sz="5400" spc="-1" strike="noStrike" cap="all">
                <a:solidFill>
                  <a:srgbClr val="ffc000"/>
                </a:solidFill>
                <a:latin typeface="Calibri"/>
              </a:rPr>
              <a:t>«Основи соціальної психології»</a:t>
            </a:r>
            <a:endParaRPr b="0" lang="uk-UA" sz="5400" spc="-1" strike="noStrike">
              <a:latin typeface="Arial"/>
            </a:endParaRPr>
          </a:p>
        </p:txBody>
      </p:sp>
    </p:spTree>
  </p:cSld>
  <p:transition spd="slow">
    <p:wipe dir="l"/>
  </p:transition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67640" y="116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8000"/>
          </a:bodyPr>
          <a:p>
            <a:pPr indent="0" algn="ctr">
              <a:lnSpc>
                <a:spcPct val="100000"/>
              </a:lnSpc>
              <a:buNone/>
            </a:pPr>
            <a:r>
              <a:rPr b="1" lang="uk-UA" sz="4400" spc="-1" strike="noStrike">
                <a:solidFill>
                  <a:srgbClr val="ffc000"/>
                </a:solidFill>
                <a:latin typeface="Calibri"/>
              </a:rPr>
              <a:t>Актуальність вивчення дисципліни.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/>
          </p:nvPr>
        </p:nvSpPr>
        <p:spPr>
          <a:xfrm>
            <a:off x="395640" y="126864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indent="0" algn="just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0" lang="ru-RU" sz="2500" spc="-1" strike="noStrike">
                <a:solidFill>
                  <a:srgbClr val="ffffff"/>
                </a:solidFill>
                <a:latin typeface="Calibri"/>
              </a:rPr>
              <a:t>Загальнонауковою тенденцією розвитку сучасної психології та фармації стає інтеграція біологічних, психологічних та соціологічних підходів до людини. У сучасній медицині все ширше створюються комплексні терапевтичні групи, що включають лікаря, психотерапевта, психолога та соціального робітника. Світовий досвід свідчить про зростання ролі психології, і в тому числі й соціальної, на різних етапах запобігання захворювань та їх терапії. </a:t>
            </a:r>
            <a:endParaRPr b="0" lang="ru-RU" sz="25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7" name="Picture 2"/>
          <p:cNvSpPr/>
          <p:nvPr/>
        </p:nvSpPr>
        <p:spPr>
          <a:xfrm>
            <a:off x="4572000" y="4437000"/>
            <a:ext cx="4248000" cy="2281680"/>
          </a:xfrm>
          <a:prstGeom prst="roundRect">
            <a:avLst>
              <a:gd name="adj" fmla="val 8594"/>
            </a:avLst>
          </a:prstGeom>
          <a:blipFill rotWithShape="0">
            <a:blip r:embed="rId1"/>
            <a:srcRect/>
            <a:stretch/>
          </a:blipFill>
          <a:ln w="0">
            <a:noFill/>
          </a:ln>
          <a:effectLst>
            <a:reflection algn="bl" blurRad="12700" dir="5400000" dist="5000" endPos="28000" rotWithShape="0" stA="38000" sy="-100000"/>
          </a:effectLst>
        </p:spPr>
        <p:style>
          <a:lnRef idx="0"/>
          <a:fillRef idx="0"/>
          <a:effectRef idx="0"/>
          <a:fontRef idx="minor"/>
        </p:style>
      </p:sp>
      <p:sp>
        <p:nvSpPr>
          <p:cNvPr id="88" name="Прямоугольник 3"/>
          <p:cNvSpPr/>
          <p:nvPr/>
        </p:nvSpPr>
        <p:spPr>
          <a:xfrm>
            <a:off x="467640" y="4793400"/>
            <a:ext cx="4104000" cy="155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400" spc="-1" strike="noStrike">
                <a:solidFill>
                  <a:srgbClr val="ffffff"/>
                </a:solidFill>
                <a:latin typeface="Calibri"/>
              </a:rPr>
              <a:t>Сучасні фармацевти повинні володіти ґрунтовними знаннями в галузі соціальної психології. </a:t>
            </a:r>
            <a:endParaRPr b="0" lang="uk-UA" sz="2400" spc="-1" strike="noStrike">
              <a:latin typeface="Arial"/>
            </a:endParaRPr>
          </a:p>
        </p:txBody>
      </p:sp>
    </p:spTree>
  </p:cSld>
  <p:transition spd="slow">
    <p:wipe dir="l"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/>
          </p:nvPr>
        </p:nvSpPr>
        <p:spPr>
          <a:xfrm>
            <a:off x="323640" y="404640"/>
            <a:ext cx="8568720" cy="49683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78000"/>
          </a:bodyPr>
          <a:p>
            <a:pPr indent="0" algn="just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3200" spc="-1" strike="noStrike">
                <a:solidFill>
                  <a:srgbClr val="ffc000"/>
                </a:solidFill>
                <a:latin typeface="Calibri"/>
              </a:rPr>
              <a:t>Мета курсу: </a:t>
            </a: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забезпечення майбутніх фармацевтів знаннями з основних понять, принципів та положень соціальної психології, а також озброєння, на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indent="0" algn="just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основі теоретичних знань, уміннями і навичками практичної та дослідницької діяльності у соціальній сфері.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indent="0" algn="just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indent="0" algn="just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3200" spc="-1" strike="noStrike">
                <a:solidFill>
                  <a:srgbClr val="ffc000"/>
                </a:solidFill>
                <a:latin typeface="Calibri"/>
              </a:rPr>
              <a:t>Предметом вивчення </a:t>
            </a: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є основні психологічні положення, механізми, форми процесу соціальної взаємодії в процесі включення особистості в різні соціальні групи; взаємозв'язок соціального і психічного, їх взаємодію, взаємозалежність, взаємовпливи на рівні окремої людини та спільності, що характеризують особистість і групу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icture 2"/>
          <p:cNvSpPr/>
          <p:nvPr/>
        </p:nvSpPr>
        <p:spPr>
          <a:xfrm>
            <a:off x="5004000" y="5013000"/>
            <a:ext cx="3436200" cy="1738080"/>
          </a:xfrm>
          <a:prstGeom prst="roundRect">
            <a:avLst>
              <a:gd name="adj" fmla="val 8594"/>
            </a:avLst>
          </a:prstGeom>
          <a:blipFill rotWithShape="0">
            <a:blip r:embed="rId1"/>
            <a:srcRect/>
            <a:stretch/>
          </a:blipFill>
          <a:ln w="0">
            <a:noFill/>
          </a:ln>
          <a:effectLst>
            <a:reflection algn="bl" blurRad="12700" dir="5400000" dist="5000" endPos="28000" rotWithShape="0" stA="38000" sy="-100000"/>
          </a:effectLst>
        </p:spPr>
        <p:style>
          <a:lnRef idx="0"/>
          <a:fillRef idx="0"/>
          <a:effectRef idx="0"/>
          <a:fontRef idx="minor"/>
        </p:style>
      </p:sp>
    </p:spTree>
  </p:cSld>
  <p:transition spd="slow">
    <p:wipe dir="l"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/>
          </p:nvPr>
        </p:nvSpPr>
        <p:spPr>
          <a:xfrm>
            <a:off x="395640" y="62064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84000"/>
          </a:bodyPr>
          <a:p>
            <a:pPr indent="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3200" spc="-1" strike="noStrike">
                <a:solidFill>
                  <a:srgbClr val="ffc000"/>
                </a:solidFill>
                <a:latin typeface="Calibri"/>
              </a:rPr>
              <a:t>Основними завданнями вивчення курсу є</a:t>
            </a:r>
            <a:r>
              <a:rPr b="1" lang="ru-RU" sz="3200" spc="-1" strike="noStrike">
                <a:solidFill>
                  <a:srgbClr val="ffffff"/>
                </a:solidFill>
                <a:latin typeface="Calibri"/>
              </a:rPr>
              <a:t>: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 algn="just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сформувати у студентів систему соціально-психологічних знань;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 algn="just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оволодіти основними категоріями та поняттями соціальної психології;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 algn="just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розуміти механізми виникнення проблем у соціальній взаємодії особистості та шляхів їх попередження та подолання;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 algn="just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інтегрувати знання про особистість, що надзвичайно важливо в практичній діяльності фармацевта.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Picture 2"/>
          <p:cNvSpPr/>
          <p:nvPr/>
        </p:nvSpPr>
        <p:spPr>
          <a:xfrm>
            <a:off x="4860000" y="4725000"/>
            <a:ext cx="4020840" cy="1971000"/>
          </a:xfrm>
          <a:prstGeom prst="roundRect">
            <a:avLst>
              <a:gd name="adj" fmla="val 8594"/>
            </a:avLst>
          </a:prstGeom>
          <a:blipFill rotWithShape="0">
            <a:blip r:embed="rId1"/>
            <a:srcRect/>
            <a:stretch/>
          </a:blipFill>
          <a:ln w="0">
            <a:noFill/>
          </a:ln>
          <a:effectLst>
            <a:reflection algn="bl" blurRad="12700" dir="5400000" dist="5000" endPos="28000" rotWithShape="0" stA="38000" sy="-100000"/>
          </a:effectLst>
        </p:spPr>
        <p:style>
          <a:lnRef idx="0"/>
          <a:fillRef idx="0"/>
          <a:effectRef idx="0"/>
          <a:fontRef idx="minor"/>
        </p:style>
      </p:sp>
    </p:spTree>
  </p:cSld>
  <p:transition spd="slow">
    <p:wipe dir="l"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indent="0" algn="ctr">
              <a:lnSpc>
                <a:spcPct val="100000"/>
              </a:lnSpc>
              <a:buNone/>
            </a:pPr>
            <a:r>
              <a:rPr b="1" lang="uk-UA" sz="3000" spc="-1" strike="noStrike">
                <a:solidFill>
                  <a:srgbClr val="ffc000"/>
                </a:solidFill>
                <a:latin typeface="Calibri"/>
              </a:rPr>
              <a:t>Курс </a:t>
            </a:r>
            <a:r>
              <a:rPr b="1" lang="ru-RU" sz="3000" spc="-1" strike="noStrike">
                <a:solidFill>
                  <a:srgbClr val="ffc000"/>
                </a:solidFill>
                <a:latin typeface="Calibri"/>
              </a:rPr>
              <a:t>«Основи соціальної психології»</a:t>
            </a:r>
            <a:br>
              <a:rPr sz="3000"/>
            </a:br>
            <a:r>
              <a:rPr b="1" lang="ru-RU" sz="3000" spc="-1" strike="noStrike">
                <a:solidFill>
                  <a:srgbClr val="ffc000"/>
                </a:solidFill>
                <a:latin typeface="Calibri"/>
              </a:rPr>
              <a:t> дозволить студенту </a:t>
            </a:r>
            <a:endParaRPr b="0" lang="ru-RU" sz="3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72000"/>
          </a:bodyPr>
          <a:p>
            <a:pPr marL="343080" indent="-343080" algn="just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Wingdings" charset="2"/>
              <a:buChar char=""/>
            </a:pP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засвоїти механізми та прийоми соціальної перцепції та способи психологічного впливу в процесі спілкування,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 algn="just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Wingdings" charset="2"/>
              <a:buChar char=""/>
            </a:pP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визначати структуру особистості споживача, розкривати його систему установок та ставлень, розуміти його внутрішню картину хвороби, знати структуру групи, динаміку групових процесів, знати прийоми створення сприятливого психологічного клімату у професійному середовищі;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 algn="just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Wingdings" charset="2"/>
              <a:buChar char=""/>
            </a:pP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розуміти основні закономірності входження особистості в групу, механізмів її соціалізації та десоціалізації, засвоєння статусно-рольових характеристик особистості та вміння використовувати ці знання у взаємодії в системі «фармацевт-фармацевт» та «фармацевт-пацієнт».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transition spd="slow">
    <p:wipe dir="l"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/>
          </p:nvPr>
        </p:nvSpPr>
        <p:spPr>
          <a:xfrm>
            <a:off x="395640" y="548640"/>
            <a:ext cx="8496720" cy="49683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58000"/>
          </a:bodyPr>
          <a:p>
            <a:pPr indent="0">
              <a:lnSpc>
                <a:spcPct val="100000"/>
              </a:lnSpc>
              <a:spcBef>
                <a:spcPts val="839"/>
              </a:spcBef>
              <a:buNone/>
              <a:tabLst>
                <a:tab algn="l" pos="0"/>
              </a:tabLst>
            </a:pPr>
            <a:r>
              <a:rPr b="1" lang="ru-RU" sz="4200" spc="-1" strike="noStrike">
                <a:solidFill>
                  <a:srgbClr val="ffc000"/>
                </a:solidFill>
                <a:latin typeface="Calibri"/>
              </a:rPr>
              <a:t>Знання з дисципліни надають можливість:</a:t>
            </a:r>
            <a:endParaRPr b="0" lang="ru-RU" sz="42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spcBef>
                <a:spcPts val="839"/>
              </a:spcBef>
              <a:buNone/>
              <a:tabLst>
                <a:tab algn="l" pos="0"/>
              </a:tabLst>
            </a:pPr>
            <a:endParaRPr b="0" lang="ru-RU" sz="4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 algn="just">
              <a:lnSpc>
                <a:spcPct val="100000"/>
              </a:lnSpc>
              <a:spcBef>
                <a:spcPts val="720"/>
              </a:spcBef>
              <a:buClr>
                <a:srgbClr val="ffffff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0" lang="ru-RU" sz="3600" spc="-1" strike="noStrike">
                <a:solidFill>
                  <a:srgbClr val="ffffff"/>
                </a:solidFill>
                <a:latin typeface="Calibri"/>
              </a:rPr>
              <a:t>адекватно </a:t>
            </a:r>
            <a:r>
              <a:rPr b="0" lang="ru-RU" sz="3600" spc="-1" strike="noStrike">
                <a:solidFill>
                  <a:srgbClr val="ffc000"/>
                </a:solidFill>
                <a:latin typeface="Calibri"/>
              </a:rPr>
              <a:t>визначати </a:t>
            </a:r>
            <a:r>
              <a:rPr b="0" lang="ru-RU" sz="3600" spc="-1" strike="noStrike">
                <a:solidFill>
                  <a:srgbClr val="ffffff"/>
                </a:solidFill>
                <a:latin typeface="Calibri"/>
              </a:rPr>
              <a:t>соціальні та психогенні фактори захворювань, створювати умови їх психопрофілактики, підвищити якість та ефективність створення та продажу фармацевтичної продукції. </a:t>
            </a:r>
            <a:endParaRPr b="0" lang="ru-RU" sz="36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 algn="just">
              <a:lnSpc>
                <a:spcPct val="100000"/>
              </a:lnSpc>
              <a:spcBef>
                <a:spcPts val="720"/>
              </a:spcBef>
              <a:buClr>
                <a:srgbClr val="ffffff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0" lang="ru-RU" sz="3600" spc="-1" strike="noStrike">
                <a:solidFill>
                  <a:srgbClr val="ffffff"/>
                </a:solidFill>
                <a:latin typeface="Calibri"/>
              </a:rPr>
              <a:t>знання основних соціально-психологічних закономірностей функціонування медичних підрозділів </a:t>
            </a:r>
            <a:r>
              <a:rPr b="0" lang="ru-RU" sz="3600" spc="-1" strike="noStrike">
                <a:solidFill>
                  <a:srgbClr val="ffc000"/>
                </a:solidFill>
                <a:latin typeface="Calibri"/>
              </a:rPr>
              <a:t>забезпечить </a:t>
            </a:r>
            <a:r>
              <a:rPr b="0" lang="ru-RU" sz="3600" spc="-1" strike="noStrike">
                <a:solidFill>
                  <a:srgbClr val="ffffff"/>
                </a:solidFill>
                <a:latin typeface="Calibri"/>
              </a:rPr>
              <a:t>оптимальний психологічний клімат фармацевтичних колективів, вдосконалить взаємовідносини між самими фармацевтами, а також між фармацевтом та споживачем. </a:t>
            </a:r>
            <a:endParaRPr b="0" lang="ru-RU" sz="36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 algn="just">
              <a:lnSpc>
                <a:spcPct val="100000"/>
              </a:lnSpc>
              <a:spcBef>
                <a:spcPts val="720"/>
              </a:spcBef>
              <a:buClr>
                <a:srgbClr val="ffffff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0" lang="ru-RU" sz="3600" spc="-1" strike="noStrike">
                <a:solidFill>
                  <a:srgbClr val="ffffff"/>
                </a:solidFill>
                <a:latin typeface="Calibri"/>
              </a:rPr>
              <a:t>знання основних принципів та правил ефективного спілкування </a:t>
            </a:r>
            <a:r>
              <a:rPr b="0" lang="ru-RU" sz="3600" spc="-1" strike="noStrike">
                <a:solidFill>
                  <a:srgbClr val="ffc000"/>
                </a:solidFill>
                <a:latin typeface="Calibri"/>
              </a:rPr>
              <a:t>дозволить</a:t>
            </a:r>
            <a:r>
              <a:rPr b="0" lang="ru-RU" sz="3600" spc="-1" strike="noStrike">
                <a:solidFill>
                  <a:srgbClr val="ffffff"/>
                </a:solidFill>
                <a:latin typeface="Calibri"/>
              </a:rPr>
              <a:t> встановлювати більш повний особистісний контакт з хворим, гармонізувати його відносини з оточенням, оптимізувати адаптацію до соціального середовища під час реабілітації. </a:t>
            </a:r>
            <a:endParaRPr b="0" lang="ru-RU" sz="3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6" name="Picture 2"/>
          <p:cNvSpPr/>
          <p:nvPr/>
        </p:nvSpPr>
        <p:spPr>
          <a:xfrm>
            <a:off x="5724000" y="5260680"/>
            <a:ext cx="2839680" cy="1596960"/>
          </a:xfrm>
          <a:prstGeom prst="roundRect">
            <a:avLst>
              <a:gd name="adj" fmla="val 8594"/>
            </a:avLst>
          </a:prstGeom>
          <a:blipFill rotWithShape="0">
            <a:blip r:embed="rId1"/>
            <a:srcRect/>
            <a:stretch/>
          </a:blipFill>
          <a:ln w="0">
            <a:noFill/>
          </a:ln>
          <a:effectLst>
            <a:reflection algn="bl" blurRad="12700" dir="5400000" dist="5000" endPos="28000" rotWithShape="0" stA="38000" sy="-100000"/>
          </a:effectLst>
        </p:spPr>
        <p:style>
          <a:lnRef idx="0"/>
          <a:fillRef idx="0"/>
          <a:effectRef idx="0"/>
          <a:fontRef idx="minor"/>
        </p:style>
      </p:sp>
    </p:spTree>
  </p:cSld>
  <p:transition spd="slow">
    <p:wipe dir="l"/>
  </p:transition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indent="0" algn="ctr">
              <a:lnSpc>
                <a:spcPct val="100000"/>
              </a:lnSpc>
              <a:buNone/>
            </a:pPr>
            <a:r>
              <a:rPr b="1" lang="ru-RU" sz="3000" spc="-1" strike="noStrike">
                <a:solidFill>
                  <a:srgbClr val="ffc000"/>
                </a:solidFill>
                <a:latin typeface="Calibri"/>
              </a:rPr>
              <a:t>На лекційних та семінарських заняттях розглядатимуться такі питання:</a:t>
            </a:r>
            <a:endParaRPr b="0" lang="ru-RU" sz="3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251640" y="1628640"/>
            <a:ext cx="8373240" cy="4608000"/>
          </a:xfrm>
          <a:prstGeom prst="rect">
            <a:avLst/>
          </a:prstGeom>
          <a:noFill/>
          <a:ln w="0">
            <a:noFill/>
          </a:ln>
        </p:spPr>
        <p:txBody>
          <a:bodyPr numCol="2" spcCol="0" anchor="t">
            <a:normAutofit fontScale="50000"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Wingdings" charset="2"/>
              <a:buChar char=""/>
            </a:pP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Місце і роль соціальної психології в системі наукового знання.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Wingdings" charset="2"/>
              <a:buChar char=""/>
            </a:pP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Соціально-психологічні проблеми особистості. Соціально-психологічна характеристика спілкування.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Wingdings" charset="2"/>
              <a:buChar char=""/>
            </a:pP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Соціальна психологія груп і міжгрупової взаємодії.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Wingdings" charset="2"/>
              <a:buChar char=""/>
            </a:pP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Феномени лідерства та керівництва у колективі фармацевтів.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Wingdings" charset="2"/>
              <a:buChar char=""/>
            </a:pP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Психологія малих груп.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Wingdings" charset="2"/>
              <a:buChar char=""/>
            </a:pP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Феномен груп з погляду соціальної психології.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Wingdings" charset="2"/>
              <a:buChar char=""/>
            </a:pP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Місце та роль соціальної психології у практиці фармацевта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Wingdings" charset="2"/>
              <a:buChar char=""/>
            </a:pP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Соціалізація та соціальна установка у у системі взаємодії «фармацевтспоживач».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spcBef>
                <a:spcPts val="641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Wingdings" charset="2"/>
              <a:buChar char=""/>
            </a:pP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Соціально-психологічні аспекти спілкування.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Wingdings" charset="2"/>
              <a:buChar char=""/>
            </a:pP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Сутність міжособистісної комунікації.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Wingdings" charset="2"/>
              <a:buChar char=""/>
            </a:pP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Взаємодія та міжособистісний вплив у системі взаємодії «фармацевтспоживач».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Wingdings" charset="2"/>
              <a:buChar char=""/>
            </a:pP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Стиль керівництва і проблеми ефективності групової діяльності і згуртованості групи.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Wingdings" charset="2"/>
              <a:buChar char=""/>
            </a:pP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Проблема групової згуртованості.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Wingdings" charset="2"/>
              <a:buChar char=""/>
            </a:pP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Форми групових дискусій у фармацевтичному колективі.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Wingdings" charset="2"/>
              <a:buChar char=""/>
            </a:pP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Колектив фармацевтів як мала група.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Wingdings" charset="2"/>
              <a:buChar char=""/>
            </a:pP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Особливості взаємовідносин у колективі фармацевтів.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Wingdings" charset="2"/>
              <a:buChar char=""/>
            </a:pP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Шляхи побудови ефективної взаємодії у професійному колективі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spcBef>
                <a:spcPts val="641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transition spd="slow">
    <p:wipe dir="l"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/>
          </p:nvPr>
        </p:nvSpPr>
        <p:spPr>
          <a:xfrm>
            <a:off x="2843640" y="2133000"/>
            <a:ext cx="5112360" cy="6476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indent="0">
              <a:lnSpc>
                <a:spcPct val="100000"/>
              </a:lnSpc>
              <a:spcBef>
                <a:spcPts val="879"/>
              </a:spcBef>
              <a:buNone/>
              <a:tabLst>
                <a:tab algn="l" pos="0"/>
              </a:tabLst>
            </a:pPr>
            <a:r>
              <a:rPr b="1" lang="uk-UA" sz="4400" spc="-1" strike="noStrike">
                <a:solidFill>
                  <a:srgbClr val="ffc000"/>
                </a:solidFill>
                <a:latin typeface="Calibri"/>
              </a:rPr>
              <a:t>Дякую за увагу!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00" name="Picture 2" descr=""/>
          <p:cNvPicPr/>
          <p:nvPr/>
        </p:nvPicPr>
        <p:blipFill>
          <a:blip r:embed="rId1"/>
          <a:stretch/>
        </p:blipFill>
        <p:spPr>
          <a:xfrm rot="20715600">
            <a:off x="286560" y="2094120"/>
            <a:ext cx="2596680" cy="2590560"/>
          </a:xfrm>
          <a:prstGeom prst="rect">
            <a:avLst/>
          </a:prstGeom>
          <a:ln w="0">
            <a:noFill/>
          </a:ln>
        </p:spPr>
      </p:pic>
      <p:pic>
        <p:nvPicPr>
          <p:cNvPr id="101" name="Picture 3" descr=""/>
          <p:cNvPicPr/>
          <p:nvPr/>
        </p:nvPicPr>
        <p:blipFill>
          <a:blip r:embed="rId2"/>
          <a:stretch/>
        </p:blipFill>
        <p:spPr>
          <a:xfrm rot="21136800">
            <a:off x="4241880" y="3130560"/>
            <a:ext cx="4332240" cy="288504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102" name="Picture 4" descr=""/>
          <p:cNvPicPr/>
          <p:nvPr/>
        </p:nvPicPr>
        <p:blipFill>
          <a:blip r:embed="rId3"/>
          <a:srcRect l="17827" t="0" r="0" b="0"/>
          <a:stretch/>
        </p:blipFill>
        <p:spPr>
          <a:xfrm>
            <a:off x="3348000" y="188640"/>
            <a:ext cx="5672160" cy="161748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</p:spTree>
  </p:cSld>
  <p:transition spd="slow">
    <p:wipe dir="l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</TotalTime>
  <Application>LibreOffice/7.4.0.3$Windows_X86_64 LibreOffice_project/f85e47c08ddd19c015c0114a68350214f7066f5a</Application>
  <AppVersion>15.0000</AppVersion>
  <Words>534</Words>
  <Paragraphs>43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2020-06-03T10:41:12Z</dcterms:created>
  <dc:creator>катя</dc:creator>
  <dc:description/>
  <dc:language>uk-UA</dc:language>
  <cp:lastModifiedBy/>
  <dcterms:modified xsi:type="dcterms:W3CDTF">2023-04-22T17:10:45Z</dcterms:modified>
  <cp:revision>5</cp:revision>
  <dc:subject/>
  <dc:title>«Основи соціальної психології»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Экран (4:3)</vt:lpwstr>
  </property>
  <property fmtid="{D5CDD505-2E9C-101B-9397-08002B2CF9AE}" pid="3" name="Slides">
    <vt:i4>8</vt:i4>
  </property>
</Properties>
</file>